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45" autoAdjust="0"/>
    <p:restoredTop sz="94660"/>
  </p:normalViewPr>
  <p:slideViewPr>
    <p:cSldViewPr snapToGrid="0">
      <p:cViewPr varScale="1">
        <p:scale>
          <a:sx n="67" d="100"/>
          <a:sy n="67" d="100"/>
        </p:scale>
        <p:origin x="6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nl-NL"/>
              <a:t>Klik om de stijl te bewerken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nl-NL"/>
              <a:t>Klik om de stijl te bewerken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nl-NL"/>
              <a:t>Klik om de stijl te bewerken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nl-NL"/>
              <a:t>Klik om de stijl te bewerken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nl-NL"/>
              <a:t>Klik om de stijl te bewerken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nl-NL"/>
              <a:t>Klik om de stijl te bewerken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nl-NL"/>
              <a:t>Tekststijl van het model bewerken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nl-NL"/>
              <a:t>Klik om de stijl te bewerken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nl-NL"/>
              <a:t>Tekststijl van het model bewerken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8" name="Title 1"/>
          <p:cNvSpPr>
            <a:spLocks noGrp="1"/>
          </p:cNvSpPr>
          <p:nvPr>
            <p:ph type="title"/>
          </p:nvPr>
        </p:nvSpPr>
        <p:spPr>
          <a:xfrm>
            <a:off x="685801" y="609600"/>
            <a:ext cx="10131425" cy="1456267"/>
          </a:xfrm>
        </p:spPr>
        <p:txBody>
          <a:bodyPr/>
          <a:lstStyle/>
          <a:p>
            <a:r>
              <a:rPr lang="nl-NL"/>
              <a:t>Klik om de stijl te bewerken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nchor="ct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nl-NL"/>
              <a:t>Klik om de stijl te bewerken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nl-NL"/>
              <a:t>Klik om de stijl te bewerken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nl-NL"/>
              <a:t>Klik om de stijl te bewerken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3/8/2021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youtube.com/watch?v=VNYFM_rBRH8&amp;t=2s"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www.youtube.com/watch?v=TCBoL9hfmM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N9zLRIWHaT4" TargetMode="External"/><Relationship Id="rId2" Type="http://schemas.openxmlformats.org/officeDocument/2006/relationships/hyperlink" Target="https://www.youtube.com/watch?v=hqZfpwRMJv4&amp;list=PLiaADfLvJ8qsYLRxb6i_6gciDdBKrTajw&amp;index=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edragsproblemenindeklas.nl/gedrags-en-ontwikkelingsstoornissen/angststoornissen-en-depressi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213463" y="1964267"/>
            <a:ext cx="7946662" cy="2421464"/>
          </a:xfrm>
        </p:spPr>
        <p:txBody>
          <a:bodyPr/>
          <a:lstStyle/>
          <a:p>
            <a:r>
              <a:rPr lang="nl-NL" dirty="0"/>
              <a:t>ontwikkelingspsychologie</a:t>
            </a:r>
          </a:p>
        </p:txBody>
      </p:sp>
      <p:sp>
        <p:nvSpPr>
          <p:cNvPr id="3" name="Ondertitel 2"/>
          <p:cNvSpPr>
            <a:spLocks noGrp="1"/>
          </p:cNvSpPr>
          <p:nvPr>
            <p:ph type="subTitle" idx="1"/>
          </p:nvPr>
        </p:nvSpPr>
        <p:spPr/>
        <p:txBody>
          <a:bodyPr/>
          <a:lstStyle/>
          <a:p>
            <a:r>
              <a:rPr lang="nl-NL" dirty="0"/>
              <a:t>Leerjaar 2 </a:t>
            </a:r>
            <a:r>
              <a:rPr lang="nl-NL"/>
              <a:t>periode 8</a:t>
            </a:r>
            <a:endParaRPr lang="nl-NL" dirty="0"/>
          </a:p>
          <a:p>
            <a:r>
              <a:rPr lang="nl-NL" dirty="0"/>
              <a:t>Les 4</a:t>
            </a:r>
          </a:p>
          <a:p>
            <a:r>
              <a:rPr lang="nl-NL" dirty="0"/>
              <a:t>angststoornissen</a:t>
            </a:r>
          </a:p>
        </p:txBody>
      </p:sp>
    </p:spTree>
    <p:extLst>
      <p:ext uri="{BB962C8B-B14F-4D97-AF65-F5344CB8AC3E}">
        <p14:creationId xmlns:p14="http://schemas.microsoft.com/office/powerpoint/2010/main" val="313326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Logboek	</a:t>
            </a:r>
          </a:p>
        </p:txBody>
      </p:sp>
      <p:sp>
        <p:nvSpPr>
          <p:cNvPr id="3" name="Tijdelijke aanduiding voor inhoud 2"/>
          <p:cNvSpPr>
            <a:spLocks noGrp="1"/>
          </p:cNvSpPr>
          <p:nvPr>
            <p:ph idx="1"/>
          </p:nvPr>
        </p:nvSpPr>
        <p:spPr/>
        <p:txBody>
          <a:bodyPr/>
          <a:lstStyle/>
          <a:p>
            <a:r>
              <a:rPr lang="nl-NL" sz="2400" dirty="0"/>
              <a:t>Omschrijf in je logboek</a:t>
            </a:r>
          </a:p>
          <a:p>
            <a:pPr lvl="1"/>
            <a:r>
              <a:rPr lang="nl-NL" sz="2400" dirty="0"/>
              <a:t>Wat is een angststoornis, </a:t>
            </a:r>
          </a:p>
          <a:p>
            <a:pPr lvl="1"/>
            <a:r>
              <a:rPr lang="nl-NL" sz="2400" dirty="0"/>
              <a:t>Wat zijn de oorzaken,</a:t>
            </a:r>
          </a:p>
          <a:p>
            <a:pPr lvl="1"/>
            <a:r>
              <a:rPr lang="nl-NL" sz="2400" dirty="0"/>
              <a:t>Welke soorten zijn er,</a:t>
            </a:r>
          </a:p>
          <a:p>
            <a:pPr lvl="1"/>
            <a:r>
              <a:rPr lang="nl-NL" sz="2400" dirty="0"/>
              <a:t>Hoe kan dit zich uiten (kenmerken, wat valt op etc.),</a:t>
            </a:r>
          </a:p>
          <a:p>
            <a:pPr lvl="1"/>
            <a:r>
              <a:rPr lang="nl-NL" sz="2400" dirty="0"/>
              <a:t>Waar moet je in de begeleiding rekening mee houden /  extra aandacht aan besteden</a:t>
            </a:r>
          </a:p>
          <a:p>
            <a:endParaRPr lang="nl-NL" dirty="0"/>
          </a:p>
        </p:txBody>
      </p:sp>
    </p:spTree>
    <p:extLst>
      <p:ext uri="{BB962C8B-B14F-4D97-AF65-F5344CB8AC3E}">
        <p14:creationId xmlns:p14="http://schemas.microsoft.com/office/powerpoint/2010/main" val="3515838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angststoornis</a:t>
            </a:r>
          </a:p>
        </p:txBody>
      </p:sp>
      <p:sp>
        <p:nvSpPr>
          <p:cNvPr id="3" name="Tijdelijke aanduiding voor inhoud 2"/>
          <p:cNvSpPr>
            <a:spLocks noGrp="1"/>
          </p:cNvSpPr>
          <p:nvPr>
            <p:ph idx="1"/>
          </p:nvPr>
        </p:nvSpPr>
        <p:spPr/>
        <p:txBody>
          <a:bodyPr>
            <a:normAutofit/>
          </a:bodyPr>
          <a:lstStyle/>
          <a:p>
            <a:r>
              <a:rPr lang="nl-NL" sz="2800" dirty="0"/>
              <a:t>Is een psychische aandoening waarbij de angst geen reële basis heeft en het kind (of de volwassene) sociale problemen door de angst ondervindt</a:t>
            </a:r>
          </a:p>
          <a:p>
            <a:endParaRPr lang="nl-NL" sz="2800" dirty="0"/>
          </a:p>
          <a:p>
            <a:r>
              <a:rPr lang="nl-NL" sz="2800" dirty="0" err="1"/>
              <a:t>Duzzzzzz</a:t>
            </a:r>
            <a:r>
              <a:rPr lang="nl-NL" sz="2800" dirty="0"/>
              <a:t>: iemand  heeft onlogische angsten of extreme angsten..</a:t>
            </a:r>
          </a:p>
        </p:txBody>
      </p:sp>
    </p:spTree>
    <p:extLst>
      <p:ext uri="{BB962C8B-B14F-4D97-AF65-F5344CB8AC3E}">
        <p14:creationId xmlns:p14="http://schemas.microsoft.com/office/powerpoint/2010/main" val="4061943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angststoornissen</a:t>
            </a:r>
          </a:p>
        </p:txBody>
      </p:sp>
      <p:sp>
        <p:nvSpPr>
          <p:cNvPr id="3" name="Tijdelijke aanduiding voor inhoud 2"/>
          <p:cNvSpPr>
            <a:spLocks noGrp="1"/>
          </p:cNvSpPr>
          <p:nvPr>
            <p:ph idx="1"/>
          </p:nvPr>
        </p:nvSpPr>
        <p:spPr>
          <a:xfrm>
            <a:off x="685801" y="1841863"/>
            <a:ext cx="10131425" cy="4728754"/>
          </a:xfrm>
        </p:spPr>
        <p:txBody>
          <a:bodyPr>
            <a:normAutofit fontScale="70000" lnSpcReduction="20000"/>
          </a:bodyPr>
          <a:lstStyle/>
          <a:p>
            <a:pPr>
              <a:buFont typeface="Arial" panose="020B0604020202020204" pitchFamily="34" charset="0"/>
              <a:buChar char="•"/>
            </a:pPr>
            <a:r>
              <a:rPr lang="nl-NL" sz="2900" b="1" u="sng" dirty="0"/>
              <a:t>Fobieën</a:t>
            </a:r>
            <a:r>
              <a:rPr lang="nl-NL" sz="2900" dirty="0"/>
              <a:t>:</a:t>
            </a:r>
          </a:p>
          <a:p>
            <a:pPr lvl="1">
              <a:buFont typeface="Wingdings" panose="05000000000000000000" pitchFamily="2" charset="2"/>
              <a:buChar char="ü"/>
            </a:pPr>
            <a:r>
              <a:rPr lang="nl-NL" sz="2500" dirty="0"/>
              <a:t>Wanneer je voor bepaalde situaties, voorwerpen of dieren een irreële angst hebt die je leven gaat beheersen. Irreëel wil zeggen dat de angst niet in verhouding staat met de dreiging of heel onlogisch is. De betrokkene ziet dit vaak wel in, maar kan er niet los van komen</a:t>
            </a:r>
          </a:p>
          <a:p>
            <a:pPr lvl="2">
              <a:buFont typeface="Wingdings" panose="05000000000000000000" pitchFamily="2" charset="2"/>
              <a:buChar char="ü"/>
            </a:pPr>
            <a:r>
              <a:rPr lang="nl-NL" sz="2000" b="1" dirty="0"/>
              <a:t>Enkelvoudige fobie </a:t>
            </a:r>
            <a:r>
              <a:rPr lang="nl-NL" sz="2000" dirty="0"/>
              <a:t>(voorwerp of dier), </a:t>
            </a:r>
            <a:r>
              <a:rPr lang="nl-NL" sz="2000" b="1" dirty="0"/>
              <a:t>agorafobie</a:t>
            </a:r>
            <a:r>
              <a:rPr lang="nl-NL" sz="2000" dirty="0"/>
              <a:t> (ruimte- of pleinvrees), </a:t>
            </a:r>
            <a:r>
              <a:rPr lang="nl-NL" sz="2000" b="1" dirty="0"/>
              <a:t>sociale fobie </a:t>
            </a:r>
            <a:r>
              <a:rPr lang="nl-NL" sz="2000" dirty="0"/>
              <a:t>(prestatie of sociaal functioneren)</a:t>
            </a:r>
          </a:p>
          <a:p>
            <a:pPr lvl="2">
              <a:buFont typeface="Wingdings" panose="05000000000000000000" pitchFamily="2" charset="2"/>
              <a:buChar char="ü"/>
            </a:pPr>
            <a:endParaRPr lang="nl-NL" sz="2000" dirty="0"/>
          </a:p>
          <a:p>
            <a:r>
              <a:rPr lang="nl-NL" sz="2900" b="1" u="sng" dirty="0"/>
              <a:t>Paniekstoornis</a:t>
            </a:r>
            <a:r>
              <a:rPr lang="nl-NL" sz="2900" b="1" dirty="0"/>
              <a:t>: </a:t>
            </a:r>
          </a:p>
          <a:p>
            <a:pPr lvl="1">
              <a:buFont typeface="Wingdings" panose="05000000000000000000" pitchFamily="2" charset="2"/>
              <a:buChar char="ü"/>
            </a:pPr>
            <a:r>
              <a:rPr lang="nl-NL" sz="2500" dirty="0"/>
              <a:t>plotselinge aanval van paniek die samengaat met een gevoel van totaal verlies van controle. Kan elk moment komen..</a:t>
            </a:r>
          </a:p>
          <a:p>
            <a:pPr marL="914400" lvl="2" indent="0">
              <a:buNone/>
            </a:pPr>
            <a:endParaRPr lang="nl-NL" sz="2000" dirty="0"/>
          </a:p>
          <a:p>
            <a:pPr>
              <a:buFont typeface="Arial" panose="020B0604020202020204" pitchFamily="34" charset="0"/>
              <a:buChar char="•"/>
            </a:pPr>
            <a:r>
              <a:rPr lang="nl-NL" sz="2900" b="1" u="sng" dirty="0"/>
              <a:t>PTSS:</a:t>
            </a:r>
          </a:p>
          <a:p>
            <a:pPr lvl="1">
              <a:buFont typeface="Wingdings" panose="05000000000000000000" pitchFamily="2" charset="2"/>
              <a:buChar char="ü"/>
            </a:pPr>
            <a:r>
              <a:rPr lang="nl-NL" sz="2500" dirty="0"/>
              <a:t>Posttraumatische stressstoornis is een angststoornis die </a:t>
            </a:r>
            <a:r>
              <a:rPr lang="nl-NL" sz="2500" dirty="0" err="1"/>
              <a:t>onstaat</a:t>
            </a:r>
            <a:r>
              <a:rPr lang="nl-NL" sz="2500" dirty="0"/>
              <a:t> als gevolg van ernstig stress gevende situaties, waarbij sprake was van </a:t>
            </a:r>
            <a:r>
              <a:rPr lang="nl-NL" sz="2500" dirty="0" err="1"/>
              <a:t>levensbedrieging</a:t>
            </a:r>
            <a:r>
              <a:rPr lang="nl-NL" sz="2500" dirty="0"/>
              <a:t>, ernstig lichamelijk letsel of een bedreiging van de fysieke integriteit (baas over je eigen lichaam)</a:t>
            </a:r>
          </a:p>
          <a:p>
            <a:pPr lvl="2">
              <a:buFont typeface="Wingdings" panose="05000000000000000000" pitchFamily="2" charset="2"/>
              <a:buChar char="ü"/>
            </a:pPr>
            <a:r>
              <a:rPr lang="nl-NL" sz="2000" dirty="0"/>
              <a:t>Reacties van intense angst, hulpeloosheid of afschuw. </a:t>
            </a:r>
          </a:p>
          <a:p>
            <a:pPr>
              <a:buFont typeface="Arial" panose="020B0604020202020204" pitchFamily="34" charset="0"/>
              <a:buChar char="•"/>
            </a:pPr>
            <a:endParaRPr lang="nl-NL" sz="2900" dirty="0"/>
          </a:p>
          <a:p>
            <a:endParaRPr lang="nl-NL" dirty="0"/>
          </a:p>
        </p:txBody>
      </p:sp>
    </p:spTree>
    <p:extLst>
      <p:ext uri="{BB962C8B-B14F-4D97-AF65-F5344CB8AC3E}">
        <p14:creationId xmlns:p14="http://schemas.microsoft.com/office/powerpoint/2010/main" val="132162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19813CDD-4BAF-4B7A-B248-ADDA279A1700}"/>
              </a:ext>
            </a:extLst>
          </p:cNvPr>
          <p:cNvSpPr/>
          <p:nvPr/>
        </p:nvSpPr>
        <p:spPr>
          <a:xfrm>
            <a:off x="1790446" y="2596634"/>
            <a:ext cx="5620257" cy="1200329"/>
          </a:xfrm>
          <a:prstGeom prst="rect">
            <a:avLst/>
          </a:prstGeom>
        </p:spPr>
        <p:txBody>
          <a:bodyPr wrap="none">
            <a:spAutoFit/>
          </a:bodyPr>
          <a:lstStyle/>
          <a:p>
            <a:r>
              <a:rPr lang="nl-NL" dirty="0">
                <a:hlinkClick r:id="rId2"/>
              </a:rPr>
              <a:t>https://www.youtube.com/watch?v=VNYFM_rBRH8&amp;t=2s</a:t>
            </a:r>
            <a:endParaRPr lang="nl-NL" dirty="0"/>
          </a:p>
          <a:p>
            <a:endParaRPr lang="nl-NL" dirty="0"/>
          </a:p>
          <a:p>
            <a:r>
              <a:rPr lang="nl-NL" dirty="0"/>
              <a:t>Een kind vertelt hoe ze haar fobie voor spinnen leert</a:t>
            </a:r>
          </a:p>
          <a:p>
            <a:r>
              <a:rPr lang="nl-NL" dirty="0"/>
              <a:t>Te overwinnen</a:t>
            </a:r>
          </a:p>
        </p:txBody>
      </p:sp>
      <p:sp>
        <p:nvSpPr>
          <p:cNvPr id="5" name="Rechthoek 4">
            <a:extLst>
              <a:ext uri="{FF2B5EF4-FFF2-40B4-BE49-F238E27FC236}">
                <a16:creationId xmlns:a16="http://schemas.microsoft.com/office/drawing/2014/main" id="{6C085F66-DD85-4BD7-834B-47D08397A5B4}"/>
              </a:ext>
            </a:extLst>
          </p:cNvPr>
          <p:cNvSpPr/>
          <p:nvPr/>
        </p:nvSpPr>
        <p:spPr>
          <a:xfrm>
            <a:off x="2467848" y="657820"/>
            <a:ext cx="7561109" cy="923330"/>
          </a:xfrm>
          <a:prstGeom prst="rect">
            <a:avLst/>
          </a:prstGeom>
          <a:noFill/>
        </p:spPr>
        <p:txBody>
          <a:bodyPr wrap="none" lIns="91440" tIns="45720" rIns="91440" bIns="45720">
            <a:spAutoFit/>
          </a:bodyPr>
          <a:lstStyle/>
          <a:p>
            <a:pPr algn="ctr"/>
            <a:r>
              <a:rPr lang="nl-NL" sz="5400" b="1" dirty="0">
                <a:ln w="22225">
                  <a:solidFill>
                    <a:schemeClr val="accent2"/>
                  </a:solidFill>
                  <a:prstDash val="solid"/>
                </a:ln>
                <a:solidFill>
                  <a:schemeClr val="accent2">
                    <a:lumMod val="40000"/>
                    <a:lumOff val="60000"/>
                  </a:schemeClr>
                </a:solidFill>
              </a:rPr>
              <a:t>Welke vormen van angst?</a:t>
            </a:r>
            <a:endParaRPr lang="nl-NL" sz="5400" b="1" cap="none" spc="0" dirty="0">
              <a:ln w="22225">
                <a:solidFill>
                  <a:schemeClr val="accent2"/>
                </a:solidFill>
                <a:prstDash val="solid"/>
              </a:ln>
              <a:solidFill>
                <a:schemeClr val="accent2">
                  <a:lumMod val="40000"/>
                  <a:lumOff val="60000"/>
                </a:schemeClr>
              </a:solidFill>
              <a:effectLst/>
            </a:endParaRPr>
          </a:p>
        </p:txBody>
      </p:sp>
      <p:pic>
        <p:nvPicPr>
          <p:cNvPr id="7" name="Afbeelding 6">
            <a:extLst>
              <a:ext uri="{FF2B5EF4-FFF2-40B4-BE49-F238E27FC236}">
                <a16:creationId xmlns:a16="http://schemas.microsoft.com/office/drawing/2014/main" id="{1E784D06-8633-4CFC-9DCF-B5D10A5FE364}"/>
              </a:ext>
            </a:extLst>
          </p:cNvPr>
          <p:cNvPicPr>
            <a:picLocks noChangeAspect="1"/>
          </p:cNvPicPr>
          <p:nvPr/>
        </p:nvPicPr>
        <p:blipFill>
          <a:blip r:embed="rId3"/>
          <a:stretch>
            <a:fillRect/>
          </a:stretch>
        </p:blipFill>
        <p:spPr>
          <a:xfrm>
            <a:off x="7543802" y="2062549"/>
            <a:ext cx="3048000" cy="1714500"/>
          </a:xfrm>
          <a:prstGeom prst="rect">
            <a:avLst/>
          </a:prstGeom>
        </p:spPr>
      </p:pic>
      <p:sp>
        <p:nvSpPr>
          <p:cNvPr id="8" name="Tekstvak 7">
            <a:extLst>
              <a:ext uri="{FF2B5EF4-FFF2-40B4-BE49-F238E27FC236}">
                <a16:creationId xmlns:a16="http://schemas.microsoft.com/office/drawing/2014/main" id="{15CAA66D-45A9-4CDB-8668-CC37084161AA}"/>
              </a:ext>
            </a:extLst>
          </p:cNvPr>
          <p:cNvSpPr txBox="1"/>
          <p:nvPr/>
        </p:nvSpPr>
        <p:spPr>
          <a:xfrm>
            <a:off x="1768554" y="2077908"/>
            <a:ext cx="1229247" cy="461665"/>
          </a:xfrm>
          <a:prstGeom prst="rect">
            <a:avLst/>
          </a:prstGeom>
          <a:noFill/>
        </p:spPr>
        <p:txBody>
          <a:bodyPr wrap="none" rtlCol="0">
            <a:spAutoFit/>
          </a:bodyPr>
          <a:lstStyle/>
          <a:p>
            <a:pPr marL="342900" indent="-342900">
              <a:buFont typeface="Wingdings" panose="05000000000000000000" pitchFamily="2" charset="2"/>
              <a:buChar char="Ø"/>
            </a:pPr>
            <a:r>
              <a:rPr lang="nl-NL" sz="2400" b="1" dirty="0"/>
              <a:t>Fobie</a:t>
            </a:r>
          </a:p>
        </p:txBody>
      </p:sp>
      <p:sp>
        <p:nvSpPr>
          <p:cNvPr id="9" name="Tekstvak 8">
            <a:extLst>
              <a:ext uri="{FF2B5EF4-FFF2-40B4-BE49-F238E27FC236}">
                <a16:creationId xmlns:a16="http://schemas.microsoft.com/office/drawing/2014/main" id="{9D5E1D3D-B14F-4C99-B4D5-97C10B05C865}"/>
              </a:ext>
            </a:extLst>
          </p:cNvPr>
          <p:cNvSpPr txBox="1"/>
          <p:nvPr/>
        </p:nvSpPr>
        <p:spPr>
          <a:xfrm>
            <a:off x="1749607" y="4000500"/>
            <a:ext cx="5851089" cy="2954655"/>
          </a:xfrm>
          <a:prstGeom prst="rect">
            <a:avLst/>
          </a:prstGeom>
          <a:noFill/>
        </p:spPr>
        <p:txBody>
          <a:bodyPr wrap="none" rtlCol="0">
            <a:spAutoFit/>
          </a:bodyPr>
          <a:lstStyle/>
          <a:p>
            <a:pPr marL="342900" indent="-342900">
              <a:buFont typeface="Wingdings" panose="05000000000000000000" pitchFamily="2" charset="2"/>
              <a:buChar char="Ø"/>
            </a:pPr>
            <a:r>
              <a:rPr lang="nl-NL" sz="2400" b="1" dirty="0"/>
              <a:t>Paniek</a:t>
            </a:r>
          </a:p>
          <a:p>
            <a:r>
              <a:rPr lang="nl-NL" b="1" dirty="0">
                <a:hlinkClick r:id="rId4"/>
              </a:rPr>
              <a:t>https://www.youtube.com/watch?v=TCBoL9hfmMA</a:t>
            </a:r>
            <a:endParaRPr lang="nl-NL" b="1" dirty="0"/>
          </a:p>
          <a:p>
            <a:endParaRPr lang="nl-NL" dirty="0"/>
          </a:p>
          <a:p>
            <a:r>
              <a:rPr lang="nl-NL" dirty="0"/>
              <a:t>Je voelt iets in je lijf -&gt; Je krijgt er een (angstige) gedachte bij</a:t>
            </a:r>
          </a:p>
          <a:p>
            <a:endParaRPr lang="nl-NL" dirty="0"/>
          </a:p>
          <a:p>
            <a:r>
              <a:rPr lang="nl-NL" dirty="0"/>
              <a:t>Bij cognitieve therapie leer je aan je gevoel een andere</a:t>
            </a:r>
          </a:p>
          <a:p>
            <a:r>
              <a:rPr lang="nl-NL" dirty="0"/>
              <a:t>Gedachte te verbinden. Dit filmpje is hier een voorbeeld van</a:t>
            </a:r>
          </a:p>
          <a:p>
            <a:endParaRPr lang="nl-NL" dirty="0"/>
          </a:p>
          <a:p>
            <a:r>
              <a:rPr lang="nl-NL" dirty="0"/>
              <a:t>Belangrijke vragen: wat voelde je? Wat dacht je toen? </a:t>
            </a:r>
          </a:p>
          <a:p>
            <a:endParaRPr lang="nl-NL" dirty="0"/>
          </a:p>
        </p:txBody>
      </p:sp>
      <p:pic>
        <p:nvPicPr>
          <p:cNvPr id="10" name="Afbeelding 9">
            <a:extLst>
              <a:ext uri="{FF2B5EF4-FFF2-40B4-BE49-F238E27FC236}">
                <a16:creationId xmlns:a16="http://schemas.microsoft.com/office/drawing/2014/main" id="{96EA5DDC-F6FD-454E-9566-5A835F61549E}"/>
              </a:ext>
            </a:extLst>
          </p:cNvPr>
          <p:cNvPicPr>
            <a:picLocks noChangeAspect="1"/>
          </p:cNvPicPr>
          <p:nvPr/>
        </p:nvPicPr>
        <p:blipFill>
          <a:blip r:embed="rId5"/>
          <a:stretch>
            <a:fillRect/>
          </a:stretch>
        </p:blipFill>
        <p:spPr>
          <a:xfrm>
            <a:off x="8648701" y="4258447"/>
            <a:ext cx="2047873" cy="2047873"/>
          </a:xfrm>
          <a:prstGeom prst="rect">
            <a:avLst/>
          </a:prstGeom>
        </p:spPr>
      </p:pic>
    </p:spTree>
    <p:extLst>
      <p:ext uri="{BB962C8B-B14F-4D97-AF65-F5344CB8AC3E}">
        <p14:creationId xmlns:p14="http://schemas.microsoft.com/office/powerpoint/2010/main" val="2820968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09576" y="1951567"/>
            <a:ext cx="10131425" cy="3649133"/>
          </a:xfrm>
        </p:spPr>
        <p:txBody>
          <a:bodyPr/>
          <a:lstStyle/>
          <a:p>
            <a:r>
              <a:rPr lang="nl-NL" dirty="0"/>
              <a:t>PTSS: Post Traumatische Stress Stoornis</a:t>
            </a:r>
          </a:p>
          <a:p>
            <a:r>
              <a:rPr lang="nl-NL" dirty="0"/>
              <a:t> </a:t>
            </a:r>
            <a:r>
              <a:rPr lang="nl-NL" dirty="0">
                <a:hlinkClick r:id="rId2"/>
              </a:rPr>
              <a:t>https://www.youtube.com/watch?v=hqZfpwRMJv4&amp;list=PLiaADfLvJ8qsYLRxb6i_6gciDdBKrTajw&amp;index=2</a:t>
            </a:r>
            <a:r>
              <a:rPr lang="nl-NL" dirty="0"/>
              <a:t>  (animatie met </a:t>
            </a:r>
            <a:r>
              <a:rPr lang="nl-NL" dirty="0" err="1"/>
              <a:t>engelstalige</a:t>
            </a:r>
            <a:r>
              <a:rPr lang="nl-NL" dirty="0"/>
              <a:t> uitleg)</a:t>
            </a:r>
          </a:p>
          <a:p>
            <a:endParaRPr lang="nl-NL" dirty="0"/>
          </a:p>
          <a:p>
            <a:r>
              <a:rPr lang="nl-NL" dirty="0"/>
              <a:t>EMDR bij kinderen: </a:t>
            </a:r>
            <a:r>
              <a:rPr lang="nl-NL" dirty="0">
                <a:hlinkClick r:id="rId3"/>
              </a:rPr>
              <a:t>https://www.youtube.com/watch?v=N9zLRIWHaT4</a:t>
            </a:r>
            <a:endParaRPr lang="nl-NL" dirty="0"/>
          </a:p>
          <a:p>
            <a:pPr marL="0" indent="0">
              <a:buNone/>
            </a:pPr>
            <a:r>
              <a:rPr lang="nl-NL" dirty="0"/>
              <a:t>( animatiefilm voor kinderen van 8-12 jaar over hoe EMDR werkt</a:t>
            </a:r>
          </a:p>
          <a:p>
            <a:endParaRPr lang="nl-NL" dirty="0"/>
          </a:p>
          <a:p>
            <a:endParaRPr lang="nl-NL" dirty="0"/>
          </a:p>
        </p:txBody>
      </p:sp>
    </p:spTree>
    <p:extLst>
      <p:ext uri="{BB962C8B-B14F-4D97-AF65-F5344CB8AC3E}">
        <p14:creationId xmlns:p14="http://schemas.microsoft.com/office/powerpoint/2010/main" val="428681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Logboek	</a:t>
            </a:r>
          </a:p>
        </p:txBody>
      </p:sp>
      <p:sp>
        <p:nvSpPr>
          <p:cNvPr id="3" name="Tijdelijke aanduiding voor inhoud 2"/>
          <p:cNvSpPr>
            <a:spLocks noGrp="1"/>
          </p:cNvSpPr>
          <p:nvPr>
            <p:ph idx="1"/>
          </p:nvPr>
        </p:nvSpPr>
        <p:spPr/>
        <p:txBody>
          <a:bodyPr/>
          <a:lstStyle/>
          <a:p>
            <a:r>
              <a:rPr lang="nl-NL" sz="2400" dirty="0"/>
              <a:t>Omschrijf in je logboek</a:t>
            </a:r>
          </a:p>
          <a:p>
            <a:pPr lvl="1"/>
            <a:r>
              <a:rPr lang="nl-NL" sz="2400" dirty="0"/>
              <a:t>Wat is een angststoornis, </a:t>
            </a:r>
          </a:p>
          <a:p>
            <a:pPr lvl="1"/>
            <a:r>
              <a:rPr lang="nl-NL" sz="2400" dirty="0"/>
              <a:t>Wat zijn de oorzaken,</a:t>
            </a:r>
          </a:p>
          <a:p>
            <a:pPr lvl="1"/>
            <a:r>
              <a:rPr lang="nl-NL" sz="2400" dirty="0"/>
              <a:t>Welke soorten zijn er,</a:t>
            </a:r>
          </a:p>
          <a:p>
            <a:pPr lvl="1"/>
            <a:r>
              <a:rPr lang="nl-NL" sz="2400" dirty="0"/>
              <a:t>Hoe kan dit zich uiten (kenmerken, wat valt op etc.),</a:t>
            </a:r>
          </a:p>
          <a:p>
            <a:pPr lvl="1"/>
            <a:r>
              <a:rPr lang="nl-NL" sz="2400" dirty="0"/>
              <a:t>Waar moet je in de begeleiding rekening mee houden /  extra aandacht aan besteden</a:t>
            </a:r>
          </a:p>
          <a:p>
            <a:endParaRPr lang="nl-NL" dirty="0"/>
          </a:p>
        </p:txBody>
      </p:sp>
      <p:sp>
        <p:nvSpPr>
          <p:cNvPr id="4" name="Rechthoek 3">
            <a:extLst>
              <a:ext uri="{FF2B5EF4-FFF2-40B4-BE49-F238E27FC236}">
                <a16:creationId xmlns:a16="http://schemas.microsoft.com/office/drawing/2014/main" id="{0508F790-7116-4362-AF6E-6AD363234A18}"/>
              </a:ext>
            </a:extLst>
          </p:cNvPr>
          <p:cNvSpPr/>
          <p:nvPr/>
        </p:nvSpPr>
        <p:spPr>
          <a:xfrm>
            <a:off x="5276850" y="1066800"/>
            <a:ext cx="6096000" cy="1477328"/>
          </a:xfrm>
          <a:prstGeom prst="rect">
            <a:avLst/>
          </a:prstGeom>
        </p:spPr>
        <p:txBody>
          <a:bodyPr>
            <a:spAutoFit/>
          </a:bodyPr>
          <a:lstStyle/>
          <a:p>
            <a:r>
              <a:rPr lang="nl-NL" b="1" dirty="0">
                <a:hlinkClick r:id="rId2"/>
              </a:rPr>
              <a:t>Zoek praktische informatie op de volgende site!!!</a:t>
            </a:r>
          </a:p>
          <a:p>
            <a:endParaRPr lang="nl-NL" dirty="0">
              <a:hlinkClick r:id="rId2"/>
            </a:endParaRPr>
          </a:p>
          <a:p>
            <a:r>
              <a:rPr lang="nl-NL" dirty="0">
                <a:hlinkClick r:id="rId2"/>
              </a:rPr>
              <a:t>https://gedragsproblemenindeklas.nl/gedrags-en-ontwikkelingsstoornissen/angststoornissen-en-depressie/</a:t>
            </a:r>
            <a:endParaRPr lang="nl-NL" dirty="0"/>
          </a:p>
          <a:p>
            <a:endParaRPr lang="nl-NL" dirty="0"/>
          </a:p>
        </p:txBody>
      </p:sp>
    </p:spTree>
    <p:extLst>
      <p:ext uri="{BB962C8B-B14F-4D97-AF65-F5344CB8AC3E}">
        <p14:creationId xmlns:p14="http://schemas.microsoft.com/office/powerpoint/2010/main" val="29648696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emels">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TM03457452[[fn=Hemels]]</Template>
  <TotalTime>167</TotalTime>
  <Words>469</Words>
  <Application>Microsoft Office PowerPoint</Application>
  <PresentationFormat>Breedbeeld</PresentationFormat>
  <Paragraphs>56</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Calibri Light</vt:lpstr>
      <vt:lpstr>Wingdings</vt:lpstr>
      <vt:lpstr>Hemels</vt:lpstr>
      <vt:lpstr>ontwikkelingspsychologie</vt:lpstr>
      <vt:lpstr>Logboek </vt:lpstr>
      <vt:lpstr>angststoornis</vt:lpstr>
      <vt:lpstr>angststoornissen</vt:lpstr>
      <vt:lpstr>PowerPoint-presentatie</vt:lpstr>
      <vt:lpstr>PowerPoint-presentatie</vt:lpstr>
      <vt:lpstr>Logboek </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ontwikkelingspsychologie</dc:title>
  <dc:creator>Ryanne van der Laan</dc:creator>
  <cp:lastModifiedBy>Laura Beeftink</cp:lastModifiedBy>
  <cp:revision>13</cp:revision>
  <dcterms:created xsi:type="dcterms:W3CDTF">2020-03-11T19:18:15Z</dcterms:created>
  <dcterms:modified xsi:type="dcterms:W3CDTF">2021-03-08T10:35:23Z</dcterms:modified>
</cp:coreProperties>
</file>